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62" r:id="rId8"/>
    <p:sldId id="264" r:id="rId9"/>
    <p:sldId id="266" r:id="rId10"/>
    <p:sldId id="265" r:id="rId11"/>
    <p:sldId id="267" r:id="rId12"/>
    <p:sldId id="269" r:id="rId13"/>
    <p:sldId id="270" r:id="rId14"/>
    <p:sldId id="271" r:id="rId15"/>
    <p:sldId id="268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9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6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1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8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5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AD75-BBA7-2F49-A0CE-220CAF309A1A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80A51-85FB-2740-8A2A-A6352D11C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SWH_SC_L02_R116373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241800" cy="41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Civilizations of Asia  (500-1650)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2 </a:t>
            </a:r>
            <a:r>
              <a:rPr lang="en-US" sz="2400" dirty="0"/>
              <a:t>Golden Ages in China: Tang and Song Dynasties </a:t>
            </a:r>
          </a:p>
        </p:txBody>
      </p:sp>
    </p:spTree>
    <p:extLst>
      <p:ext uri="{BB962C8B-B14F-4D97-AF65-F5344CB8AC3E}">
        <p14:creationId xmlns:p14="http://schemas.microsoft.com/office/powerpoint/2010/main" val="317854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404167"/>
            <a:ext cx="851625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An Ordered Society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118890"/>
            <a:ext cx="8646886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Merchants: Prosperous but Lowly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Under Confucian tradition merchants had a lower status b/c their riches came from the labor of others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Confucian attitude toward merchants affected economic policy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Some rulers sought to control commerce and other to restrict foreign merchants. Trade still continued to flourish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Status of Women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Within the home women were called upon to run family affairs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Still boys were more valued than girls b/c upon marriage women joined their husband’s family and could not keep her dowry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widowed, she could not remarry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Foot binding started in the later Song dynasty starting with imperials but spreading to lower classes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Not all will bind feet, peasants needed them to work fields</a:t>
            </a:r>
          </a:p>
        </p:txBody>
      </p:sp>
    </p:spTree>
    <p:extLst>
      <p:ext uri="{BB962C8B-B14F-4D97-AF65-F5344CB8AC3E}">
        <p14:creationId xmlns:p14="http://schemas.microsoft.com/office/powerpoint/2010/main" val="237246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382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An Ordered Society</a:t>
            </a:r>
          </a:p>
        </p:txBody>
      </p:sp>
      <p:pic>
        <p:nvPicPr>
          <p:cNvPr id="3" name="Picture 2" descr="HSWH_SC_L02_R116374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Candidates take the rigorous civil service exam during the Song dynasty. Students studied for years in preparation for the exam, which usually led to an honored position as a civil servant in the bureaucracy.</a:t>
            </a:r>
          </a:p>
        </p:txBody>
      </p:sp>
    </p:spTree>
    <p:extLst>
      <p:ext uri="{BB962C8B-B14F-4D97-AF65-F5344CB8AC3E}">
        <p14:creationId xmlns:p14="http://schemas.microsoft.com/office/powerpoint/2010/main" val="160722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269240"/>
            <a:ext cx="857721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Rich Culture of Tang and Song China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086031"/>
            <a:ext cx="8577216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Seeking Balance and Harmony in 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Poetry, painting, and calligraphy were essential skills for the scholar gentry.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During the Song dynasty Chinese landscaping art was big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Daoist tradition sought to capture the spiritual essence of the natural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Art included misty mountains, bamboo forest, but also emperor portraits and lively scenes of city life</a:t>
            </a:r>
          </a:p>
          <a:p>
            <a:pPr algn="ctr"/>
            <a:r>
              <a:rPr lang="en-US" sz="2400" dirty="0"/>
              <a:t>Sculpture and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Buddhist themes dominated sculpture and influenced Chinese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Chinese sculptors made Buddha look like a Chinese god rather than an Indian holy 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Indian stupa evolved into the graceful Chinese pagoda, a multistoried temple with eaves that curve up at the corner</a:t>
            </a:r>
          </a:p>
        </p:txBody>
      </p:sp>
    </p:spTree>
    <p:extLst>
      <p:ext uri="{BB962C8B-B14F-4D97-AF65-F5344CB8AC3E}">
        <p14:creationId xmlns:p14="http://schemas.microsoft.com/office/powerpoint/2010/main" val="3094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The Rich Culture of Tang and Song China</a:t>
            </a:r>
          </a:p>
        </p:txBody>
      </p:sp>
      <p:pic>
        <p:nvPicPr>
          <p:cNvPr id="3" name="Picture 2" descr="HSWH_SC_L02_R116375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Song paintings emphasized the Daoist belief in the importance of harmony with nature. Paintings often portrayed a harmonious blend of trees, mountains, and rivers.</a:t>
            </a:r>
          </a:p>
        </p:txBody>
      </p:sp>
    </p:spTree>
    <p:extLst>
      <p:ext uri="{BB962C8B-B14F-4D97-AF65-F5344CB8AC3E}">
        <p14:creationId xmlns:p14="http://schemas.microsoft.com/office/powerpoint/2010/main" val="90720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The Rich Culture of Tang and Song China</a:t>
            </a:r>
          </a:p>
        </p:txBody>
      </p:sp>
      <p:pic>
        <p:nvPicPr>
          <p:cNvPr id="3" name="Picture 2" descr="HSWH_SC_L02_A00373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Homes of the nobility and wealthy were often designed along the lines of Buddhist temples. The homes included lovely courtyards and gardens, as well as guest rooms and banquet halls.</a:t>
            </a:r>
          </a:p>
        </p:txBody>
      </p:sp>
    </p:spTree>
    <p:extLst>
      <p:ext uri="{BB962C8B-B14F-4D97-AF65-F5344CB8AC3E}">
        <p14:creationId xmlns:p14="http://schemas.microsoft.com/office/powerpoint/2010/main" val="31526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73335"/>
            <a:ext cx="858592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Rich Culture of Tang and Song China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714" y="677145"/>
            <a:ext cx="8717280" cy="60016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Porcelain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Chines perfected techniques that made porcelain, a hard shiny pottery, the best in the world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Artists produced porcelain figures of camels, women playing polo, and bearded foreigners coming from the Silk Road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Chinese Literature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Scholars produced work on philosophy, history, and religion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Among the gentry poetry was the most respected form of Chinese literature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We know the names of 200 major and 400 minor Tang and Song poets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Their works touched on Daoist and Buddhist themes, social issues, shortness of life, and immensity of the universe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Greatest Tang poet was Li Bo, writing 2k poems about harmony with nature or lamenting the passage of time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4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The Tang Dynasty Restores China to Glory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How did the Tang land reform policy strengthen the central government?</a:t>
            </a:r>
          </a:p>
          <a:p>
            <a:endParaRPr lang="en-US" sz="1600"/>
          </a:p>
          <a:p>
            <a:r>
              <a:rPr lang="en-US" sz="1600"/>
              <a:t>A.  by allowing peasants to own the land they worked</a:t>
            </a:r>
          </a:p>
          <a:p>
            <a:r>
              <a:rPr lang="en-US" sz="1600"/>
              <a:t>B.  by breaking up the localized power of large landowners</a:t>
            </a:r>
          </a:p>
          <a:p>
            <a:r>
              <a:rPr lang="en-US" sz="1600"/>
              <a:t>C.  by increasing revenue through more land taxes</a:t>
            </a:r>
          </a:p>
          <a:p>
            <a:r>
              <a:rPr lang="en-US" sz="1600"/>
              <a:t>D.  by creating more civil service employees who owed their positions to the central government</a:t>
            </a:r>
          </a:p>
        </p:txBody>
      </p:sp>
    </p:spTree>
    <p:extLst>
      <p:ext uri="{BB962C8B-B14F-4D97-AF65-F5344CB8AC3E}">
        <p14:creationId xmlns:p14="http://schemas.microsoft.com/office/powerpoint/2010/main" val="2621327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The Song Dynasty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How was the Song dynasty able to continue its prosperity despite threats from the north?</a:t>
            </a:r>
          </a:p>
          <a:p>
            <a:endParaRPr lang="en-US" sz="1600"/>
          </a:p>
          <a:p>
            <a:r>
              <a:rPr lang="en-US" sz="1600"/>
              <a:t>A.  More productive farming created surplus food, which could be sold.</a:t>
            </a:r>
          </a:p>
          <a:p>
            <a:r>
              <a:rPr lang="en-US" sz="1600"/>
              <a:t>B.  The government’s issuance of paper money created more wealth.</a:t>
            </a:r>
          </a:p>
          <a:p>
            <a:r>
              <a:rPr lang="en-US" sz="1600"/>
              <a:t>C.  Technology innovations such as gunpowder and the compass led to industrialization.</a:t>
            </a:r>
          </a:p>
          <a:p>
            <a:r>
              <a:rPr lang="en-US" sz="1600"/>
              <a:t>D.  The Great Wall and the Grand Canal allowed major cities to remain unoccupied.</a:t>
            </a:r>
          </a:p>
        </p:txBody>
      </p:sp>
    </p:spTree>
    <p:extLst>
      <p:ext uri="{BB962C8B-B14F-4D97-AF65-F5344CB8AC3E}">
        <p14:creationId xmlns:p14="http://schemas.microsoft.com/office/powerpoint/2010/main" val="157307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An Ordered Society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How did the social status of merchants reflect Chinese ideas about society?</a:t>
            </a:r>
          </a:p>
          <a:p>
            <a:endParaRPr lang="en-US" sz="1600"/>
          </a:p>
          <a:p>
            <a:r>
              <a:rPr lang="en-US" sz="1600"/>
              <a:t>A.  They had low status because many merchants were women.</a:t>
            </a:r>
          </a:p>
          <a:p>
            <a:r>
              <a:rPr lang="en-US" sz="1600"/>
              <a:t>B.  They had low status because their wealth came from the work of other people.</a:t>
            </a:r>
          </a:p>
          <a:p>
            <a:r>
              <a:rPr lang="en-US" sz="1600"/>
              <a:t>C.  They had high status because they could interact on an equal footing with foreign merchants.</a:t>
            </a:r>
          </a:p>
          <a:p>
            <a:r>
              <a:rPr lang="en-US" sz="1600"/>
              <a:t>D.  They had high status because most of them were wealthy.</a:t>
            </a:r>
          </a:p>
        </p:txBody>
      </p:sp>
    </p:spTree>
    <p:extLst>
      <p:ext uri="{BB962C8B-B14F-4D97-AF65-F5344CB8AC3E}">
        <p14:creationId xmlns:p14="http://schemas.microsoft.com/office/powerpoint/2010/main" val="4198633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The Rich Culture of Tang and Song China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Which of the following is an important theme in Tang and Song paintings?</a:t>
            </a:r>
          </a:p>
          <a:p>
            <a:endParaRPr lang="en-US" sz="1600"/>
          </a:p>
          <a:p>
            <a:r>
              <a:rPr lang="en-US" sz="1600"/>
              <a:t>A.  the glories of war</a:t>
            </a:r>
          </a:p>
          <a:p>
            <a:r>
              <a:rPr lang="en-US" sz="1600"/>
              <a:t>B.  a balance of color and light</a:t>
            </a:r>
          </a:p>
          <a:p>
            <a:r>
              <a:rPr lang="en-US" sz="1600"/>
              <a:t>C.  personal achievement</a:t>
            </a:r>
          </a:p>
          <a:p>
            <a:r>
              <a:rPr lang="en-US" sz="1600"/>
              <a:t>D.  the spiritual essence of nature</a:t>
            </a:r>
          </a:p>
        </p:txBody>
      </p:sp>
    </p:spTree>
    <p:extLst>
      <p:ext uri="{BB962C8B-B14F-4D97-AF65-F5344CB8AC3E}">
        <p14:creationId xmlns:p14="http://schemas.microsoft.com/office/powerpoint/2010/main" val="55090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24000"/>
            <a:ext cx="762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0072BC"/>
                </a:solidFill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2032000"/>
            <a:ext cx="76200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Char char="•"/>
            </a:pPr>
            <a:r>
              <a:rPr lang="en-US" sz="2400" dirty="0"/>
              <a:t>Summarize how the Tang dynasty reunified China.</a:t>
            </a:r>
          </a:p>
          <a:p>
            <a:pPr marL="342900" indent="-342900">
              <a:buChar char="•"/>
            </a:pPr>
            <a:r>
              <a:rPr lang="en-US" sz="2400" dirty="0"/>
              <a:t>Explain how the Song dynasty grew rich and powerful despite military setbacks.</a:t>
            </a:r>
          </a:p>
          <a:p>
            <a:pPr marL="342900" indent="-342900">
              <a:buChar char="•"/>
            </a:pPr>
            <a:r>
              <a:rPr lang="en-US" sz="2400" dirty="0"/>
              <a:t>Understand how China created an ordered society.</a:t>
            </a:r>
          </a:p>
          <a:p>
            <a:pPr marL="342900" indent="-342900">
              <a:buChar char="•"/>
            </a:pPr>
            <a:r>
              <a:rPr lang="en-US" sz="2400" dirty="0"/>
              <a:t>Describe the major cultural developments in the Tang and Song dynasties.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Civilizations of Asia  (500-1650)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2 </a:t>
            </a:r>
            <a:r>
              <a:rPr lang="en-US" sz="2400" dirty="0"/>
              <a:t>Golden Ages in China: Tang and Song Dynasties </a:t>
            </a:r>
          </a:p>
        </p:txBody>
      </p:sp>
    </p:spTree>
    <p:extLst>
      <p:ext uri="{BB962C8B-B14F-4D97-AF65-F5344CB8AC3E}">
        <p14:creationId xmlns:p14="http://schemas.microsoft.com/office/powerpoint/2010/main" val="37334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73334"/>
            <a:ext cx="863951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Tang Dynasty Restores China to Glory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853816"/>
            <a:ext cx="8639516" cy="60016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The Han Dynasty Collapses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China will not fall apart when the Han collapse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Farm production will expand, technology slowly improves, Buddhism will spread, learning and the arts will flourish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Sui dynasty (589-618) will briefly unite north and south China </a:t>
            </a:r>
          </a:p>
          <a:p>
            <a:pPr algn="ctr"/>
            <a:r>
              <a:rPr lang="en-US" sz="2400" dirty="0"/>
              <a:t>Building an Empire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Tang emperor (Li Yuan) was a general under the Sui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empire starts to collapse his son advises rebellion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will set up the Tang dynasty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 </a:t>
            </a:r>
            <a:r>
              <a:rPr lang="en-US" sz="2400" dirty="0" err="1"/>
              <a:t>yrs</a:t>
            </a:r>
            <a:r>
              <a:rPr lang="en-US" sz="2400" dirty="0"/>
              <a:t> later his son (Li </a:t>
            </a:r>
            <a:r>
              <a:rPr lang="en-US" sz="2400" dirty="0" err="1"/>
              <a:t>Shimin</a:t>
            </a:r>
            <a:r>
              <a:rPr lang="en-US" sz="2400" dirty="0"/>
              <a:t>) will ask his father to step down and he will become emperor taking the name Tang </a:t>
            </a:r>
            <a:r>
              <a:rPr lang="en-US" sz="2400" dirty="0" err="1"/>
              <a:t>Taizong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Later rulers will take central Asia, and will make Tibet, Vietnam, and Korea become tributary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Students from Korea and Japan will travel to the Tang capital to learn about Chinese govt., law, and 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48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330200"/>
            <a:ext cx="859731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Tang Dynasty Restores China to Glory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098550"/>
            <a:ext cx="8597314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Strengthening the Government and Economy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Tang rulers help restore the Han system of govt.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They rebuilt the bureaucracy and enlarged the civil service system for people trained in Confucian philosophy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They instituted land reform, breaking up large tracts of lands and giving it to peasants. This created more tax revenue and made landowners weaker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Decline of the Dynasty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Tang emperors lost lands to Arabs in Central Asia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Corruption, high taxes, drought, famine, and rebellion all occurred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 907 a rebel general will overthrow the last </a:t>
            </a:r>
            <a:r>
              <a:rPr lang="en-US" sz="2400">
                <a:solidFill>
                  <a:prstClr val="black"/>
                </a:solidFill>
              </a:rPr>
              <a:t>Tang emperor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The Tang Dynasty Restores China to Glory</a:t>
            </a:r>
          </a:p>
        </p:txBody>
      </p:sp>
      <p:pic>
        <p:nvPicPr>
          <p:cNvPr id="3" name="Picture 2" descr="HSWH_SC_L02_R116373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2418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Wu Zhao rose from a lowly position at court to a position of influence over the Tang emperor. Upon his death, she became the first woman to claim the throne.</a:t>
            </a:r>
          </a:p>
        </p:txBody>
      </p:sp>
    </p:spTree>
    <p:extLst>
      <p:ext uri="{BB962C8B-B14F-4D97-AF65-F5344CB8AC3E}">
        <p14:creationId xmlns:p14="http://schemas.microsoft.com/office/powerpoint/2010/main" val="112242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73335"/>
            <a:ext cx="864688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Song Dynasty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720272"/>
            <a:ext cx="8646886" cy="63709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Song Achievements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Chinese economy expanded under the 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Farmers, with a new type of rice crop, could now grow 2 crops, one for food the other for cash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Rise in productivity allowed people to pursue commerce, learning, and the arts.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lead to new technology like an improved compass, shipbuilding innovations, and gunpowder</a:t>
            </a:r>
          </a:p>
          <a:p>
            <a:pPr algn="ctr"/>
            <a:r>
              <a:rPr lang="en-US" sz="2400" dirty="0"/>
              <a:t>The Growth of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Foreign trade flourished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Government issued paper money to facilitate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Chinese cities became centers of trade with pop hitting 1 mil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4,000 mile Silk Road which linked China, India, Persia, Middle East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spread technology, science, math, religious beliefs, music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Chinese </a:t>
            </a:r>
            <a:r>
              <a:rPr lang="en-US" sz="2400" dirty="0" err="1"/>
              <a:t>govt</a:t>
            </a:r>
            <a:r>
              <a:rPr lang="en-US" sz="2400" dirty="0"/>
              <a:t> promoted trade through canals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Grand Canal will connect south of China to the North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855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547915"/>
            <a:ext cx="853367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Song Dynasty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533674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Advances in Science and Technology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Under Tang and Song Golden Age of technology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Chinese made breakthroughs in astronomy, agriculture, medicine, and military technology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Gunpowder is going to be used in canons and other fire arms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Moveable text is going to be invented to help print things faster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Magnetic compass will help sailors at sea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Mechanical clocks will be invented to take exact time</a:t>
            </a:r>
          </a:p>
        </p:txBody>
      </p:sp>
    </p:spTree>
    <p:extLst>
      <p:ext uri="{BB962C8B-B14F-4D97-AF65-F5344CB8AC3E}">
        <p14:creationId xmlns:p14="http://schemas.microsoft.com/office/powerpoint/2010/main" val="342891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The Song Dynasty</a:t>
            </a:r>
          </a:p>
        </p:txBody>
      </p:sp>
      <p:pic>
        <p:nvPicPr>
          <p:cNvPr id="3" name="Picture 2" descr="HSWH_SC_L02_R1214824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The invention of gunpowder made possible the cannon, such as this one with a dragon head at its mouth.</a:t>
            </a:r>
          </a:p>
        </p:txBody>
      </p:sp>
    </p:spTree>
    <p:extLst>
      <p:ext uri="{BB962C8B-B14F-4D97-AF65-F5344CB8AC3E}">
        <p14:creationId xmlns:p14="http://schemas.microsoft.com/office/powerpoint/2010/main" val="64619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73335"/>
            <a:ext cx="868172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An Ordered Society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789940"/>
            <a:ext cx="8681720" cy="60016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The Bureaucracy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Under the Tang and Song dynasty the bureaucracy continues to develop. </a:t>
            </a:r>
            <a:r>
              <a:rPr lang="en-US" sz="2400" dirty="0">
                <a:solidFill>
                  <a:prstClr val="black"/>
                </a:solidFill>
              </a:rPr>
              <a:t>Power starts to move away from the aristocrats to the scholar gentry who become </a:t>
            </a:r>
            <a:r>
              <a:rPr lang="en-US" sz="2400" dirty="0" err="1">
                <a:solidFill>
                  <a:prstClr val="black"/>
                </a:solidFill>
              </a:rPr>
              <a:t>govt</a:t>
            </a:r>
            <a:r>
              <a:rPr lang="en-US" sz="2400" dirty="0">
                <a:solidFill>
                  <a:prstClr val="black"/>
                </a:solidFill>
              </a:rPr>
              <a:t> officials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bureaucracy had many dept. such as tax collecting, revenue, mathematics, astronomy, and medicine</a:t>
            </a:r>
          </a:p>
          <a:p>
            <a:pPr algn="ctr"/>
            <a:r>
              <a:rPr lang="en-US" sz="2400" dirty="0"/>
              <a:t>The Gentry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Gentry stood at the top of Chinese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Song scholar gentry supported a revival of Confucian thought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ideal Confucian official was wise, kind, selfless, virtuous scholar who knew how to ensure harmony in society</a:t>
            </a:r>
          </a:p>
          <a:p>
            <a:pPr algn="ctr"/>
            <a:r>
              <a:rPr lang="en-US" sz="2400" dirty="0"/>
              <a:t>Peasants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Chinese were peasants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lived in small self sufficient villages and handled their affairs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Peasants could move up in society through education and </a:t>
            </a:r>
            <a:r>
              <a:rPr lang="en-US" sz="2400" dirty="0" err="1"/>
              <a:t>govt</a:t>
            </a:r>
            <a:r>
              <a:rPr lang="en-US" sz="2400" dirty="0"/>
              <a:t> service. </a:t>
            </a:r>
          </a:p>
        </p:txBody>
      </p:sp>
    </p:spTree>
    <p:extLst>
      <p:ext uri="{BB962C8B-B14F-4D97-AF65-F5344CB8AC3E}">
        <p14:creationId xmlns:p14="http://schemas.microsoft.com/office/powerpoint/2010/main" val="376570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1466</Words>
  <Application>Microsoft Office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Blankman</dc:creator>
  <cp:lastModifiedBy>Pilamunga, Charles D.</cp:lastModifiedBy>
  <cp:revision>24</cp:revision>
  <dcterms:created xsi:type="dcterms:W3CDTF">2014-12-05T18:53:19Z</dcterms:created>
  <dcterms:modified xsi:type="dcterms:W3CDTF">2017-12-12T19:29:52Z</dcterms:modified>
</cp:coreProperties>
</file>